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6"/>
  </p:notesMasterIdLst>
  <p:handoutMasterIdLst>
    <p:handoutMasterId r:id="rId17"/>
  </p:handoutMasterIdLst>
  <p:sldIdLst>
    <p:sldId id="326" r:id="rId2"/>
    <p:sldId id="329" r:id="rId3"/>
    <p:sldId id="359" r:id="rId4"/>
    <p:sldId id="328" r:id="rId5"/>
    <p:sldId id="352" r:id="rId6"/>
    <p:sldId id="355" r:id="rId7"/>
    <p:sldId id="358" r:id="rId8"/>
    <p:sldId id="363" r:id="rId9"/>
    <p:sldId id="351" r:id="rId10"/>
    <p:sldId id="362" r:id="rId11"/>
    <p:sldId id="361" r:id="rId12"/>
    <p:sldId id="347" r:id="rId13"/>
    <p:sldId id="353" r:id="rId14"/>
    <p:sldId id="364" r:id="rId1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29"/>
            <p14:sldId id="359"/>
            <p14:sldId id="328"/>
            <p14:sldId id="352"/>
            <p14:sldId id="355"/>
            <p14:sldId id="358"/>
            <p14:sldId id="363"/>
            <p14:sldId id="351"/>
            <p14:sldId id="362"/>
            <p14:sldId id="361"/>
            <p14:sldId id="347"/>
            <p14:sldId id="353"/>
            <p14:sldId id="364"/>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extLst>
      <p:ext uri="{19B8F6BF-5375-455C-9EA6-DF929625EA0E}">
        <p15:presenceInfo xmlns:p15="http://schemas.microsoft.com/office/powerpoint/2012/main" userId="S-1-5-21-1616320312-2655828719-428096310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5" autoAdjust="0"/>
    <p:restoredTop sz="94660"/>
  </p:normalViewPr>
  <p:slideViewPr>
    <p:cSldViewPr showGuides="1">
      <p:cViewPr varScale="1">
        <p:scale>
          <a:sx n="175" d="100"/>
          <a:sy n="175" d="100"/>
        </p:scale>
        <p:origin x="288" y="13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07/12/2021</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07/12/2021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07/12/2021</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0"/>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8"/>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07/12/2021</a:t>
            </a:fld>
            <a:endParaRPr lang="fr-FR" cap="all" dirty="0"/>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07/12/2021</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07/12/2021</a:t>
            </a:fld>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07/12/2021</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07/12/2021</a:t>
            </a:fld>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0"/>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07/12/2021</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07/12/2021</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4868" y="195486"/>
            <a:ext cx="3852936" cy="432048"/>
          </a:xfrm>
        </p:spPr>
        <p:txBody>
          <a:bodyPr/>
          <a:lstStyle/>
          <a:p>
            <a:r>
              <a:rPr lang="fr-FR" sz="2000" dirty="0"/>
              <a:t>Les principales règles à retenir </a:t>
            </a:r>
          </a:p>
        </p:txBody>
      </p:sp>
      <p:sp>
        <p:nvSpPr>
          <p:cNvPr id="3" name="Espace réservé du contenu 2"/>
          <p:cNvSpPr>
            <a:spLocks noGrp="1"/>
          </p:cNvSpPr>
          <p:nvPr>
            <p:ph sz="quarter" idx="14"/>
          </p:nvPr>
        </p:nvSpPr>
        <p:spPr>
          <a:xfrm>
            <a:off x="343519" y="876815"/>
            <a:ext cx="8422817" cy="4248472"/>
          </a:xfrm>
        </p:spPr>
        <p:txBody>
          <a:bodyPr/>
          <a:lstStyle/>
          <a:p>
            <a:r>
              <a:rPr lang="fr-FR" sz="1600" b="1" dirty="0">
                <a:solidFill>
                  <a:srgbClr val="EC130E"/>
                </a:solidFill>
              </a:rPr>
              <a:t>&gt; </a:t>
            </a:r>
            <a:r>
              <a:rPr lang="fr-FR" sz="1600" dirty="0"/>
              <a:t>Jusqu’à </a:t>
            </a:r>
            <a:r>
              <a:rPr lang="fr-FR" sz="1800" b="1" dirty="0">
                <a:solidFill>
                  <a:srgbClr val="F28E65"/>
                </a:solidFill>
              </a:rPr>
              <a:t>10 vœux et 10 vœux supplémentaires </a:t>
            </a:r>
            <a:r>
              <a:rPr lang="fr-FR" sz="1600" dirty="0"/>
              <a:t>pour des formations en apprentissage</a:t>
            </a:r>
          </a:p>
          <a:p>
            <a:r>
              <a:rPr lang="fr-FR" sz="1600" b="1" dirty="0">
                <a:solidFill>
                  <a:srgbClr val="EC130E"/>
                </a:solidFill>
              </a:rPr>
              <a:t>&gt; </a:t>
            </a:r>
            <a:r>
              <a:rPr lang="fr-FR" sz="1600" dirty="0"/>
              <a:t>Possibilité de faire </a:t>
            </a:r>
            <a:r>
              <a:rPr lang="fr-FR" sz="1800" b="1" dirty="0">
                <a:solidFill>
                  <a:srgbClr val="F28E65"/>
                </a:solidFill>
              </a:rPr>
              <a:t>des sous-vœux pour certaines filières </a:t>
            </a:r>
            <a:r>
              <a:rPr lang="fr-FR" sz="1600" dirty="0"/>
              <a:t>(classes prépa, BTS, BUT, école de commerce, d'ingénieurs, IFSI…) </a:t>
            </a:r>
          </a:p>
          <a:p>
            <a:r>
              <a:rPr lang="fr-FR" sz="1800" b="1" dirty="0">
                <a:solidFill>
                  <a:srgbClr val="EC130E"/>
                </a:solidFill>
              </a:rPr>
              <a:t>&gt; </a:t>
            </a:r>
            <a:r>
              <a:rPr lang="fr-FR" sz="1800" b="1" dirty="0">
                <a:solidFill>
                  <a:srgbClr val="F28E65"/>
                </a:solidFill>
              </a:rPr>
              <a:t>Les vœux sont formulés librement par les candidats (pas de classement par ordre de priorité) </a:t>
            </a:r>
            <a:r>
              <a:rPr lang="fr-FR" sz="1600" dirty="0"/>
              <a:t>: une réponse est apportée pour chaque vœu formulé</a:t>
            </a:r>
          </a:p>
          <a:p>
            <a:r>
              <a:rPr lang="fr-FR" sz="1800" b="1" dirty="0">
                <a:solidFill>
                  <a:srgbClr val="EC130E"/>
                </a:solidFill>
              </a:rPr>
              <a:t>&gt; </a:t>
            </a:r>
            <a:r>
              <a:rPr lang="fr-FR" sz="1800" b="1" dirty="0">
                <a:solidFill>
                  <a:srgbClr val="F28E65"/>
                </a:solidFill>
              </a:rPr>
              <a:t>La date de formulation du vœu n’est pas prise en compte </a:t>
            </a:r>
            <a:r>
              <a:rPr lang="fr-FR" sz="1600" dirty="0"/>
              <a:t>pour l’examen du dossier </a:t>
            </a:r>
          </a:p>
          <a:p>
            <a:r>
              <a:rPr lang="fr-FR" sz="1800" b="1" dirty="0">
                <a:solidFill>
                  <a:srgbClr val="EC130E"/>
                </a:solidFill>
              </a:rPr>
              <a:t>&gt; </a:t>
            </a:r>
            <a:r>
              <a:rPr lang="fr-FR" sz="1800" b="1" dirty="0">
                <a:solidFill>
                  <a:srgbClr val="F28E65"/>
                </a:solidFill>
              </a:rPr>
              <a:t>Chaque formation n’a connaissance que des vœux formulés pour elle </a:t>
            </a:r>
            <a:r>
              <a:rPr lang="fr-FR" sz="1600" dirty="0"/>
              <a:t>(elle ne connait pas les autres vœux formulés  par les candidats)</a:t>
            </a:r>
          </a:p>
          <a:p>
            <a:r>
              <a:rPr lang="fr-FR" sz="1800" b="1" dirty="0">
                <a:solidFill>
                  <a:srgbClr val="EC130E"/>
                </a:solidFill>
              </a:rPr>
              <a:t>&gt; </a:t>
            </a:r>
            <a:r>
              <a:rPr lang="fr-FR" sz="1800" b="1" dirty="0">
                <a:solidFill>
                  <a:srgbClr val="F28E65"/>
                </a:solidFill>
              </a:rPr>
              <a:t>Quand un candidat accepte une formation, il a toujours la possibilité de conserver des vœux pour lesquels il est en liste d’attente </a:t>
            </a:r>
            <a:r>
              <a:rPr lang="fr-FR" sz="1600" dirty="0"/>
              <a:t>et qui l’intéressent davantage</a:t>
            </a:r>
          </a:p>
          <a:p>
            <a:pPr marL="285750" indent="-285750">
              <a:buFont typeface="Wingdings" panose="05000000000000000000" pitchFamily="2" charset="2"/>
              <a:buChar char="Ø"/>
            </a:pPr>
            <a:endParaRPr lang="fr-FR" sz="1400" dirty="0"/>
          </a:p>
          <a:p>
            <a:endParaRPr lang="fr-FR" sz="1400" dirty="0"/>
          </a:p>
        </p:txBody>
      </p:sp>
      <p:sp>
        <p:nvSpPr>
          <p:cNvPr id="5" name="Espace réservé de la date 4"/>
          <p:cNvSpPr>
            <a:spLocks noGrp="1"/>
          </p:cNvSpPr>
          <p:nvPr>
            <p:ph type="dt" sz="half" idx="10"/>
          </p:nvPr>
        </p:nvSpPr>
        <p:spPr/>
        <p:txBody>
          <a:bodyPr/>
          <a:lstStyle/>
          <a:p>
            <a:pPr algn="r"/>
            <a:fld id="{6F42726C-76A3-45BB-9E3B-0F2EB6320166}" type="datetime1">
              <a:rPr lang="fr-FR" cap="all" smtClean="0"/>
              <a:t>07/12/2021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dirty="0"/>
          </a:p>
        </p:txBody>
      </p:sp>
    </p:spTree>
    <p:extLst>
      <p:ext uri="{BB962C8B-B14F-4D97-AF65-F5344CB8AC3E}">
        <p14:creationId xmlns:p14="http://schemas.microsoft.com/office/powerpoint/2010/main" val="67952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195486"/>
            <a:ext cx="6480720" cy="360040"/>
          </a:xfrm>
        </p:spPr>
        <p:txBody>
          <a:bodyPr/>
          <a:lstStyle/>
          <a:p>
            <a:r>
              <a:rPr lang="fr-FR" sz="2000" dirty="0"/>
              <a:t>Les éléments transmis à chaque formation demandée</a:t>
            </a:r>
          </a:p>
        </p:txBody>
      </p:sp>
      <p:sp>
        <p:nvSpPr>
          <p:cNvPr id="4" name="Espace réservé du texte 3"/>
          <p:cNvSpPr>
            <a:spLocks noGrp="1"/>
          </p:cNvSpPr>
          <p:nvPr>
            <p:ph type="body" sz="quarter" idx="14"/>
          </p:nvPr>
        </p:nvSpPr>
        <p:spPr>
          <a:xfrm>
            <a:off x="395536" y="771550"/>
            <a:ext cx="3834816" cy="3867934"/>
          </a:xfrm>
        </p:spPr>
        <p:txBody>
          <a:bodyPr/>
          <a:lstStyle/>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796" indent="-177796" defTabSz="457189">
              <a:spcBef>
                <a:spcPct val="20000"/>
              </a:spcBef>
              <a:spcAft>
                <a:spcPts val="0"/>
              </a:spcAft>
              <a:buClr>
                <a:srgbClr val="FF0000"/>
              </a:buClr>
              <a:buSzPct val="100000"/>
              <a:buFont typeface="Lucida Grande"/>
              <a:buChar char="&gt;"/>
              <a:defRPr/>
            </a:pPr>
            <a:endParaRPr lang="fr-FR" sz="2000" b="1" dirty="0">
              <a:solidFill>
                <a:srgbClr val="F28E65"/>
              </a:solidFill>
            </a:endParaRPr>
          </a:p>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les pièces complémentaires </a:t>
            </a:r>
            <a:r>
              <a:rPr lang="fr-FR" sz="2000" dirty="0">
                <a:solidFill>
                  <a:srgbClr val="3D566E"/>
                </a:solidFill>
              </a:rPr>
              <a:t>demandées par certaines formations</a:t>
            </a:r>
          </a:p>
          <a:p>
            <a:pPr marL="177796" indent="-177796" defTabSz="457189">
              <a:spcBef>
                <a:spcPct val="20000"/>
              </a:spcBef>
              <a:spcAft>
                <a:spcPts val="0"/>
              </a:spcAft>
              <a:buClr>
                <a:srgbClr val="FF0000"/>
              </a:buClr>
              <a:buSzPct val="100000"/>
              <a:buFont typeface="Lucida Grande"/>
              <a:buChar char="&gt;"/>
              <a:defRPr/>
            </a:pPr>
            <a:endParaRPr lang="fr-FR" sz="2000" b="1" dirty="0">
              <a:solidFill>
                <a:srgbClr val="F28E65"/>
              </a:solidFill>
            </a:endParaRPr>
          </a:p>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 </a:t>
            </a:r>
            <a:r>
              <a:rPr lang="fr-FR" sz="2000" dirty="0">
                <a:solidFill>
                  <a:srgbClr val="3D566E"/>
                </a:solidFill>
              </a:rPr>
              <a:t>si elle a été renseignée</a:t>
            </a:r>
          </a:p>
          <a:p>
            <a:pPr defTabSz="457189">
              <a:spcBef>
                <a:spcPct val="20000"/>
              </a:spcBef>
              <a:spcAft>
                <a:spcPts val="0"/>
              </a:spcAft>
              <a:buClr>
                <a:srgbClr val="FF0000"/>
              </a:buClr>
              <a:buSzPct val="100000"/>
              <a:defRPr/>
            </a:pPr>
            <a:endParaRPr lang="fr-FR" sz="2000" b="1" dirty="0">
              <a:solidFill>
                <a:srgbClr val="F28E65"/>
              </a:solidFill>
            </a:endParaRPr>
          </a:p>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solidFill>
                  <a:srgbClr val="3D566E"/>
                </a:solidFill>
              </a:rPr>
              <a:t>renseignée par le lycée </a:t>
            </a:r>
          </a:p>
          <a:p>
            <a:pPr defTabSz="457189">
              <a:spcBef>
                <a:spcPct val="20000"/>
              </a:spcBef>
              <a:spcAft>
                <a:spcPts val="0"/>
              </a:spcAft>
              <a:buClr>
                <a:srgbClr val="FF0000"/>
              </a:buClr>
              <a:buSzPct val="100000"/>
              <a:defRPr/>
            </a:pPr>
            <a:endParaRPr lang="fr-FR" sz="2000" dirty="0">
              <a:solidFill>
                <a:srgbClr val="3D566E"/>
              </a:solidFill>
              <a:latin typeface="Calibri"/>
            </a:endParaRPr>
          </a:p>
          <a:p>
            <a:pPr marL="177796" indent="-177796" defTabSz="457189">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446480" y="771550"/>
            <a:ext cx="4446000" cy="3867934"/>
          </a:xfrm>
        </p:spPr>
        <p:txBody>
          <a:bodyPr/>
          <a:lstStyle/>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Les bulletins scolaires et notes du baccalauréat </a:t>
            </a:r>
            <a:r>
              <a:rPr lang="fr-FR" sz="2000" b="1" dirty="0">
                <a:solidFill>
                  <a:srgbClr val="3D566E"/>
                </a:solidFill>
              </a:rPr>
              <a:t>: </a:t>
            </a:r>
          </a:p>
          <a:p>
            <a:pPr lvl="1"/>
            <a:r>
              <a:rPr lang="fr-FR" sz="1800" b="1" dirty="0">
                <a:solidFill>
                  <a:srgbClr val="3D566E"/>
                </a:solidFill>
              </a:rPr>
              <a:t>Année de première </a:t>
            </a:r>
            <a:r>
              <a:rPr lang="fr-FR" sz="1800" dirty="0">
                <a:solidFill>
                  <a:srgbClr val="3D566E"/>
                </a:solidFill>
              </a:rPr>
              <a:t>: bulletins scolaires et les notes des épreuves anticipées de français (pour les lycéens généraux et technologiques)</a:t>
            </a:r>
          </a:p>
          <a:p>
            <a:pPr lvl="1"/>
            <a:r>
              <a:rPr lang="fr-FR" sz="1800" b="1" dirty="0">
                <a:solidFill>
                  <a:srgbClr val="3D566E"/>
                </a:solidFill>
              </a:rPr>
              <a:t>Année de terminale </a:t>
            </a:r>
            <a:r>
              <a:rPr lang="fr-FR" sz="1800" dirty="0">
                <a:solidFill>
                  <a:srgbClr val="3D566E"/>
                </a:solidFill>
              </a:rPr>
              <a:t>: bulletins scolaires des 1er et 2e trimestres (ou 1</a:t>
            </a:r>
            <a:r>
              <a:rPr lang="fr-FR" sz="1800" baseline="30000" dirty="0">
                <a:solidFill>
                  <a:srgbClr val="3D566E"/>
                </a:solidFill>
              </a:rPr>
              <a:t>er</a:t>
            </a:r>
            <a:r>
              <a:rPr lang="fr-FR" sz="1800" dirty="0">
                <a:solidFill>
                  <a:srgbClr val="3D566E"/>
                </a:solidFill>
              </a:rPr>
              <a:t> semestre), notes des épreuves finales des deux enseignements de spécialité (pour les lycéens généraux et technologiques)</a:t>
            </a:r>
          </a:p>
          <a:p>
            <a:pPr lvl="1"/>
            <a:endParaRPr lang="fr-FR" sz="1600" dirty="0">
              <a:solidFill>
                <a:srgbClr val="3D566E"/>
              </a:solidFill>
            </a:endParaRPr>
          </a:p>
          <a:p>
            <a:pPr defTabSz="457189">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defTabSz="914378"/>
            <a:fld id="{820849E3-7600-42FA-8728-1373D67660D1}" type="datetime1">
              <a:rPr lang="fr-FR" cap="all">
                <a:solidFill>
                  <a:srgbClr val="000000"/>
                </a:solidFill>
                <a:latin typeface="Arial"/>
              </a:rPr>
              <a:pPr algn="r" defTabSz="914378"/>
              <a:t>07/12/2021</a:t>
            </a:fld>
            <a:endParaRPr lang="fr-FR" cap="all" dirty="0">
              <a:solidFill>
                <a:srgbClr val="000000"/>
              </a:solidFill>
              <a:latin typeface="Arial"/>
            </a:endParaRPr>
          </a:p>
        </p:txBody>
      </p:sp>
      <p:sp>
        <p:nvSpPr>
          <p:cNvPr id="8" name="Espace réservé du numéro de diapositive 7"/>
          <p:cNvSpPr>
            <a:spLocks noGrp="1"/>
          </p:cNvSpPr>
          <p:nvPr>
            <p:ph type="sldNum" sz="quarter" idx="12"/>
          </p:nvPr>
        </p:nvSpPr>
        <p:spPr/>
        <p:txBody>
          <a:bodyPr/>
          <a:lstStyle/>
          <a:p>
            <a:pPr defTabSz="914378"/>
            <a:fld id="{733122C9-A0B9-462F-8757-0847AD287B63}" type="slidenum">
              <a:rPr lang="fr-FR">
                <a:latin typeface="Arial"/>
              </a:rPr>
              <a:pPr defTabSz="914378"/>
              <a:t>11</a:t>
            </a:fld>
            <a:endParaRPr lang="fr-FR" dirty="0">
              <a:latin typeface="Arial"/>
            </a:endParaRPr>
          </a:p>
        </p:txBody>
      </p:sp>
      <p:sp>
        <p:nvSpPr>
          <p:cNvPr id="9" name="ZoneTexte 8"/>
          <p:cNvSpPr txBox="1"/>
          <p:nvPr/>
        </p:nvSpPr>
        <p:spPr>
          <a:xfrm>
            <a:off x="4735502" y="4372938"/>
            <a:ext cx="3867955" cy="338554"/>
          </a:xfrm>
          <a:prstGeom prst="rect">
            <a:avLst/>
          </a:prstGeom>
          <a:solidFill>
            <a:srgbClr val="0C5076"/>
          </a:solidFill>
        </p:spPr>
        <p:txBody>
          <a:bodyPr wrap="square" rtlCol="0">
            <a:spAutoFit/>
          </a:bodyPr>
          <a:lstStyle/>
          <a:p>
            <a:pPr lvl="0" algn="ctr"/>
            <a:r>
              <a:rPr lang="fr-FR" sz="1600" b="1" dirty="0">
                <a:solidFill>
                  <a:schemeClr val="bg1"/>
                </a:solidFill>
              </a:rPr>
              <a:t>= un baccalauréat mieux valorisé </a:t>
            </a:r>
          </a:p>
        </p:txBody>
      </p:sp>
    </p:spTree>
    <p:extLst>
      <p:ext uri="{BB962C8B-B14F-4D97-AF65-F5344CB8AC3E}">
        <p14:creationId xmlns:p14="http://schemas.microsoft.com/office/powerpoint/2010/main" val="245457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07/12/2021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7984" y="218785"/>
            <a:ext cx="4608512" cy="432048"/>
          </a:xfrm>
        </p:spPr>
        <p:txBody>
          <a:bodyPr/>
          <a:lstStyle/>
          <a:p>
            <a:r>
              <a:rPr lang="fr-FR" sz="1800" dirty="0"/>
              <a:t>5 conseils pour bien aborder la procédure</a:t>
            </a:r>
          </a:p>
        </p:txBody>
      </p:sp>
      <p:sp>
        <p:nvSpPr>
          <p:cNvPr id="3" name="Espace réservé du contenu 2"/>
          <p:cNvSpPr>
            <a:spLocks noGrp="1"/>
          </p:cNvSpPr>
          <p:nvPr>
            <p:ph sz="quarter" idx="14"/>
          </p:nvPr>
        </p:nvSpPr>
        <p:spPr>
          <a:xfrm>
            <a:off x="251520" y="771550"/>
            <a:ext cx="8388467" cy="3675209"/>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Échanger sur votre projet d’orientation </a:t>
            </a:r>
            <a:r>
              <a:rPr lang="fr-FR" sz="1600" b="1" dirty="0">
                <a:solidFill>
                  <a:srgbClr val="3D566E"/>
                </a:solidFill>
              </a:rPr>
              <a:t>au sein de votre lycée et profiter des opportunités de rencontres : salons d’orientation, journées portes ouvertes…</a:t>
            </a:r>
          </a:p>
          <a:p>
            <a:pPr marL="177800" lvl="0" indent="-177800" defTabSz="457200">
              <a:spcBef>
                <a:spcPct val="20000"/>
              </a:spcBef>
              <a:spcAft>
                <a:spcPts val="0"/>
              </a:spcAft>
              <a:buClr>
                <a:srgbClr val="FF0000"/>
              </a:buClr>
              <a:buSzPct val="100000"/>
              <a:buFont typeface="Lucida Grande"/>
              <a:buChar char="&gt;"/>
            </a:pPr>
            <a:endParaRPr lang="fr-FR" sz="1600" b="1"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Consulter à compter du 21 décembre sur Parcoursup.</a:t>
            </a:r>
            <a:r>
              <a:rPr lang="fr-FR" sz="1600" b="1" dirty="0">
                <a:solidFill>
                  <a:srgbClr val="3D566E"/>
                </a:solidFill>
              </a:rPr>
              <a:t>fr le calendrier, la FAQ et les vidéos tutos pour vous familiariser avec la procédure</a:t>
            </a:r>
          </a:p>
          <a:p>
            <a:pPr marL="177800" lvl="0" indent="-177800" defTabSz="457200">
              <a:spcBef>
                <a:spcPct val="20000"/>
              </a:spcBef>
              <a:spcAft>
                <a:spcPts val="0"/>
              </a:spcAft>
              <a:buClr>
                <a:srgbClr val="FF0000"/>
              </a:buClr>
              <a:buSzPct val="100000"/>
              <a:buFont typeface="Lucida Grande"/>
              <a:buChar char="&gt;"/>
            </a:pPr>
            <a:endParaRPr lang="fr-FR" sz="1600" b="1"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Explorer le moteur de recherche des formations </a:t>
            </a:r>
            <a:r>
              <a:rPr lang="fr-FR" sz="1600" b="1" dirty="0">
                <a:solidFill>
                  <a:srgbClr val="3D566E"/>
                </a:solidFill>
              </a:rPr>
              <a:t>Parcoursup et consulter attentivement les fiches des formations qui vous intéressent</a:t>
            </a:r>
          </a:p>
          <a:p>
            <a:pPr marL="177800" lvl="0" indent="-177800" defTabSz="457200">
              <a:spcBef>
                <a:spcPct val="20000"/>
              </a:spcBef>
              <a:spcAft>
                <a:spcPts val="0"/>
              </a:spcAft>
              <a:buClr>
                <a:srgbClr val="FF0000"/>
              </a:buClr>
              <a:buSzPct val="100000"/>
              <a:buFont typeface="Lucida Grande"/>
              <a:buChar char="&gt;"/>
            </a:pPr>
            <a:endParaRPr lang="fr-FR" sz="1600" b="1"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Préparer les éléments pour créer votre dossier Parcoursup à compter du 20 janvier et veiller à renseigner les coordonnées de vos représentants légaux </a:t>
            </a:r>
            <a:r>
              <a:rPr lang="fr-FR" sz="1600" b="1" dirty="0">
                <a:solidFill>
                  <a:srgbClr val="3D566E"/>
                </a:solidFill>
              </a:rPr>
              <a:t>pour qu’ils puissent suivre l’évolution de votre dossier</a:t>
            </a:r>
          </a:p>
          <a:p>
            <a:pPr lvl="0" defTabSz="457200">
              <a:spcBef>
                <a:spcPct val="20000"/>
              </a:spcBef>
              <a:spcAft>
                <a:spcPts val="0"/>
              </a:spcAft>
              <a:buClr>
                <a:srgbClr val="FF0000"/>
              </a:buClr>
              <a:buSzPct val="100000"/>
            </a:pPr>
            <a:endParaRPr lang="fr-FR" sz="16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S’abonner aux comptes sociaux Parcoursup</a:t>
            </a:r>
            <a:r>
              <a:rPr lang="fr-FR" sz="1600" b="1" dirty="0">
                <a:solidFill>
                  <a:srgbClr val="3D566E"/>
                </a:solidFill>
              </a:rPr>
              <a:t>: Instagram/Facebook</a:t>
            </a:r>
            <a:r>
              <a:rPr lang="fr-FR" sz="1600" dirty="0">
                <a:solidFill>
                  <a:srgbClr val="3D566E"/>
                </a:solidFill>
              </a:rPr>
              <a:t> (@</a:t>
            </a:r>
            <a:r>
              <a:rPr lang="fr-FR" sz="1600" dirty="0" err="1">
                <a:solidFill>
                  <a:srgbClr val="3D566E"/>
                </a:solidFill>
              </a:rPr>
              <a:t>parcoursupinfo</a:t>
            </a:r>
            <a:r>
              <a:rPr lang="fr-FR" sz="1600" dirty="0">
                <a:solidFill>
                  <a:srgbClr val="3D566E"/>
                </a:solidFill>
              </a:rPr>
              <a:t>) et </a:t>
            </a:r>
            <a:r>
              <a:rPr lang="fr-FR" sz="1600" b="1" dirty="0">
                <a:solidFill>
                  <a:srgbClr val="3D566E"/>
                </a:solidFill>
              </a:rPr>
              <a:t>Twitter</a:t>
            </a:r>
            <a:r>
              <a:rPr lang="fr-FR" sz="1600" dirty="0">
                <a:solidFill>
                  <a:srgbClr val="3D566E"/>
                </a:solidFill>
              </a:rPr>
              <a:t> (@parcoursup_info) </a:t>
            </a:r>
          </a:p>
        </p:txBody>
      </p:sp>
      <p:sp>
        <p:nvSpPr>
          <p:cNvPr id="5" name="Espace réservé de la date 4"/>
          <p:cNvSpPr>
            <a:spLocks noGrp="1"/>
          </p:cNvSpPr>
          <p:nvPr>
            <p:ph type="dt" sz="half" idx="10"/>
          </p:nvPr>
        </p:nvSpPr>
        <p:spPr/>
        <p:txBody>
          <a:bodyPr/>
          <a:lstStyle/>
          <a:p>
            <a:pPr algn="r"/>
            <a:fld id="{B7A676A2-1331-491E-BDE0-D0B44844A436}" type="datetime1">
              <a:rPr lang="fr-FR" cap="all" smtClean="0"/>
              <a:t>07/12/2021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dirty="0"/>
          </a:p>
        </p:txBody>
      </p:sp>
    </p:spTree>
    <p:extLst>
      <p:ext uri="{BB962C8B-B14F-4D97-AF65-F5344CB8AC3E}">
        <p14:creationId xmlns:p14="http://schemas.microsoft.com/office/powerpoint/2010/main" val="162552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suivre l’actualité de Parcoursup et recevoir des conseils </a:t>
            </a:r>
          </a:p>
        </p:txBody>
      </p:sp>
      <p:sp>
        <p:nvSpPr>
          <p:cNvPr id="5" name="Espace réservé de la date 4"/>
          <p:cNvSpPr>
            <a:spLocks noGrp="1"/>
          </p:cNvSpPr>
          <p:nvPr>
            <p:ph type="dt" sz="half" idx="10"/>
          </p:nvPr>
        </p:nvSpPr>
        <p:spPr/>
        <p:txBody>
          <a:bodyPr/>
          <a:lstStyle/>
          <a:p>
            <a:pPr algn="r"/>
            <a:fld id="{6F42726C-76A3-45BB-9E3B-0F2EB6320166}" type="datetime1">
              <a:rPr lang="fr-FR" cap="all" smtClean="0"/>
              <a:t>07/12/2021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7" name="Image 6"/>
          <p:cNvPicPr>
            <a:picLocks noChangeAspect="1"/>
          </p:cNvPicPr>
          <p:nvPr/>
        </p:nvPicPr>
        <p:blipFill>
          <a:blip r:embed="rId2"/>
          <a:stretch>
            <a:fillRect/>
          </a:stretch>
        </p:blipFill>
        <p:spPr>
          <a:xfrm>
            <a:off x="1497573" y="1707654"/>
            <a:ext cx="6148852" cy="2751652"/>
          </a:xfrm>
          <a:prstGeom prst="rect">
            <a:avLst/>
          </a:prstGeom>
        </p:spPr>
      </p:pic>
    </p:spTree>
    <p:extLst>
      <p:ext uri="{BB962C8B-B14F-4D97-AF65-F5344CB8AC3E}">
        <p14:creationId xmlns:p14="http://schemas.microsoft.com/office/powerpoint/2010/main" val="274415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588224" y="213294"/>
            <a:ext cx="2304256" cy="302341"/>
          </a:xfrm>
        </p:spPr>
        <p:txBody>
          <a:bodyPr/>
          <a:lstStyle/>
          <a:p>
            <a:r>
              <a:rPr lang="fr-FR" sz="2000" dirty="0"/>
              <a:t>Les principes clés</a:t>
            </a:r>
          </a:p>
        </p:txBody>
      </p:sp>
      <p:sp>
        <p:nvSpPr>
          <p:cNvPr id="2" name="Espace réservé de la date 1"/>
          <p:cNvSpPr>
            <a:spLocks noGrp="1"/>
          </p:cNvSpPr>
          <p:nvPr>
            <p:ph type="dt" sz="half" idx="10"/>
          </p:nvPr>
        </p:nvSpPr>
        <p:spPr/>
        <p:txBody>
          <a:bodyPr/>
          <a:lstStyle/>
          <a:p>
            <a:pPr algn="r"/>
            <a:fld id="{41D88FDF-6DE2-4AFF-8F5A-4637A89F17A3}" type="datetime1">
              <a:rPr lang="fr-FR" cap="all" smtClean="0"/>
              <a:t>07/12/2021</a:t>
            </a:fld>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ZoneTexte 2"/>
          <p:cNvSpPr txBox="1"/>
          <p:nvPr/>
        </p:nvSpPr>
        <p:spPr>
          <a:xfrm flipH="1">
            <a:off x="251520" y="987574"/>
            <a:ext cx="8352928" cy="3631763"/>
          </a:xfrm>
          <a:prstGeom prst="rect">
            <a:avLst/>
          </a:prstGeom>
          <a:noFill/>
        </p:spPr>
        <p:txBody>
          <a:bodyPr wrap="square" rtlCol="0">
            <a:spAutoFit/>
          </a:bodyPr>
          <a:lstStyle/>
          <a:p>
            <a:pPr lvl="0" defTabSz="457200">
              <a:spcBef>
                <a:spcPts val="600"/>
              </a:spcBef>
              <a:spcAft>
                <a:spcPts val="600"/>
              </a:spcAft>
              <a:buClr>
                <a:srgbClr val="ED7454"/>
              </a:buClr>
              <a:buSzPct val="100000"/>
            </a:pPr>
            <a:r>
              <a:rPr lang="fr-FR" sz="2000" b="1" dirty="0">
                <a:solidFill>
                  <a:srgbClr val="EC130E"/>
                </a:solidFill>
              </a:rPr>
              <a:t>&gt;</a:t>
            </a:r>
            <a:r>
              <a:rPr lang="fr-FR" sz="2000" b="1" dirty="0">
                <a:solidFill>
                  <a:srgbClr val="F28E65"/>
                </a:solidFill>
              </a:rPr>
              <a:t> Un accompagnement de l’élève à chaque étape de la procédure, </a:t>
            </a:r>
            <a:r>
              <a:rPr lang="fr-FR" sz="2000" dirty="0">
                <a:solidFill>
                  <a:srgbClr val="3D566E"/>
                </a:solidFill>
              </a:rPr>
              <a:t>de l’élaboration de son projet d’orientation au choix de sa formation </a:t>
            </a:r>
          </a:p>
          <a:p>
            <a:pPr lvl="0" defTabSz="457200">
              <a:spcBef>
                <a:spcPts val="600"/>
              </a:spcBef>
              <a:spcAft>
                <a:spcPts val="600"/>
              </a:spcAft>
              <a:buClr>
                <a:srgbClr val="ED7454"/>
              </a:buClr>
              <a:buSzPct val="100000"/>
            </a:pPr>
            <a:r>
              <a:rPr lang="fr-FR" sz="2000" b="1" dirty="0">
                <a:solidFill>
                  <a:srgbClr val="EC130E"/>
                </a:solidFill>
              </a:rPr>
              <a:t>&gt;</a:t>
            </a:r>
            <a:r>
              <a:rPr lang="fr-FR" sz="2000" b="1" dirty="0">
                <a:solidFill>
                  <a:srgbClr val="F28E65"/>
                </a:solidFill>
              </a:rPr>
              <a:t> Des informations clés, </a:t>
            </a:r>
            <a:r>
              <a:rPr lang="fr-FR" sz="2000" dirty="0">
                <a:solidFill>
                  <a:srgbClr val="3D566E"/>
                </a:solidFill>
              </a:rPr>
              <a:t>pour mieux connaitre les formations, leurs attendus, les critères d’examen des dossiers, les débouchés professionnels et faire les bons choix pour réussir</a:t>
            </a:r>
          </a:p>
          <a:p>
            <a:pPr lvl="0" defTabSz="457200">
              <a:spcBef>
                <a:spcPts val="600"/>
              </a:spcBef>
              <a:spcAft>
                <a:spcPts val="600"/>
              </a:spcAft>
              <a:buClr>
                <a:srgbClr val="ED7454"/>
              </a:buClr>
              <a:buSzPct val="100000"/>
            </a:pPr>
            <a:r>
              <a:rPr lang="fr-FR" sz="2000" b="1" dirty="0">
                <a:solidFill>
                  <a:srgbClr val="EC130E"/>
                </a:solidFill>
              </a:rPr>
              <a:t>&gt;</a:t>
            </a:r>
            <a:r>
              <a:rPr lang="fr-FR" sz="2000" b="1" dirty="0">
                <a:solidFill>
                  <a:srgbClr val="3D566E"/>
                </a:solidFill>
              </a:rPr>
              <a:t> </a:t>
            </a:r>
            <a:r>
              <a:rPr lang="fr-FR" sz="2000" b="1" dirty="0">
                <a:solidFill>
                  <a:srgbClr val="F28E65"/>
                </a:solidFill>
              </a:rPr>
              <a:t>La prise en compte du profil </a:t>
            </a:r>
            <a:r>
              <a:rPr lang="fr-FR" sz="2000" dirty="0">
                <a:solidFill>
                  <a:srgbClr val="3D566E"/>
                </a:solidFill>
              </a:rPr>
              <a:t>de chaque lycéen et le </a:t>
            </a:r>
            <a:r>
              <a:rPr lang="fr-FR" sz="2000" b="1" dirty="0">
                <a:solidFill>
                  <a:srgbClr val="F28E65"/>
                </a:solidFill>
              </a:rPr>
              <a:t>dernier mot donné au candidat</a:t>
            </a:r>
            <a:r>
              <a:rPr lang="fr-FR" sz="2000" dirty="0">
                <a:solidFill>
                  <a:srgbClr val="3D566E"/>
                </a:solidFill>
              </a:rPr>
              <a:t> pour choisir sa formation </a:t>
            </a:r>
          </a:p>
          <a:p>
            <a:pPr lvl="0" defTabSz="457200">
              <a:spcBef>
                <a:spcPts val="600"/>
              </a:spcBef>
              <a:spcAft>
                <a:spcPts val="600"/>
              </a:spcAft>
              <a:buClr>
                <a:srgbClr val="ED7454"/>
              </a:buClr>
              <a:buSzPct val="100000"/>
            </a:pPr>
            <a:r>
              <a:rPr lang="fr-FR" sz="2000" b="1" dirty="0">
                <a:solidFill>
                  <a:srgbClr val="EC130E"/>
                </a:solidFill>
              </a:rPr>
              <a:t>&gt;</a:t>
            </a:r>
            <a:r>
              <a:rPr lang="fr-FR" sz="2000" b="1" dirty="0">
                <a:solidFill>
                  <a:srgbClr val="F28E65"/>
                </a:solidFill>
              </a:rPr>
              <a:t> Des parcours de réussite personnalisés (Oui-Si) à l’université</a:t>
            </a:r>
            <a:r>
              <a:rPr lang="fr-FR" sz="2000" dirty="0">
                <a:solidFill>
                  <a:srgbClr val="3D566E"/>
                </a:solidFill>
              </a:rPr>
              <a:t>, pour accompagner la réussite dans l’enseignement supérieur </a:t>
            </a:r>
            <a:r>
              <a:rPr lang="fr-FR" sz="1400" dirty="0">
                <a:solidFill>
                  <a:srgbClr val="3D566E"/>
                </a:solidFill>
              </a:rPr>
              <a:t>(29 000 étudiants accompagnés en 2021)</a:t>
            </a:r>
          </a:p>
        </p:txBody>
      </p:sp>
    </p:spTree>
    <p:extLst>
      <p:ext uri="{BB962C8B-B14F-4D97-AF65-F5344CB8AC3E}">
        <p14:creationId xmlns:p14="http://schemas.microsoft.com/office/powerpoint/2010/main" val="3082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28997" y="915566"/>
            <a:ext cx="8563484" cy="3361201"/>
          </a:xfrm>
        </p:spPr>
        <p:txBody>
          <a:bodyPr/>
          <a:lstStyle/>
          <a:p>
            <a:r>
              <a:rPr lang="fr-FR" sz="2000" b="1" dirty="0">
                <a:solidFill>
                  <a:srgbClr val="EC130E"/>
                </a:solidFill>
              </a:rPr>
              <a:t>&gt;</a:t>
            </a:r>
            <a:r>
              <a:rPr lang="fr-FR" sz="2000" dirty="0">
                <a:solidFill>
                  <a:srgbClr val="EC130E"/>
                </a:solidFill>
              </a:rPr>
              <a:t> </a:t>
            </a:r>
            <a:r>
              <a:rPr lang="fr-FR" sz="2000" dirty="0"/>
              <a:t>Des </a:t>
            </a:r>
            <a:r>
              <a:rPr lang="fr-FR" sz="2000" b="1" dirty="0">
                <a:solidFill>
                  <a:srgbClr val="F28E65"/>
                </a:solidFill>
              </a:rPr>
              <a:t>places sont priorisées pour les lycéens boursiers </a:t>
            </a:r>
            <a:r>
              <a:rPr lang="fr-FR" sz="2000" dirty="0"/>
              <a:t>dans chaque formation, y compris les plus sélectives </a:t>
            </a:r>
          </a:p>
          <a:p>
            <a:r>
              <a:rPr lang="fr-FR" sz="2000" b="1" dirty="0">
                <a:solidFill>
                  <a:srgbClr val="EC130E"/>
                </a:solidFill>
              </a:rPr>
              <a:t>&gt; </a:t>
            </a:r>
            <a:r>
              <a:rPr lang="fr-FR" sz="2000" dirty="0"/>
              <a:t>Une </a:t>
            </a:r>
            <a:r>
              <a:rPr lang="fr-FR" sz="2000" b="1" dirty="0">
                <a:solidFill>
                  <a:srgbClr val="F28E65"/>
                </a:solidFill>
              </a:rPr>
              <a:t>aide financière pour les lycéens boursiers </a:t>
            </a:r>
            <a:r>
              <a:rPr lang="fr-FR" sz="2000" dirty="0"/>
              <a:t>qui s’inscrivent dans une formation en dehors de leur académie  </a:t>
            </a:r>
          </a:p>
          <a:p>
            <a:r>
              <a:rPr lang="fr-FR" sz="2000" b="1" dirty="0">
                <a:solidFill>
                  <a:srgbClr val="EC130E"/>
                </a:solidFill>
              </a:rPr>
              <a:t>&gt; </a:t>
            </a:r>
            <a:r>
              <a:rPr lang="fr-FR" sz="2000" dirty="0"/>
              <a:t>La possibilité de faire valoir dans son dossier </a:t>
            </a:r>
            <a:r>
              <a:rPr lang="fr-FR" sz="2000" b="1" dirty="0">
                <a:solidFill>
                  <a:srgbClr val="F28E65"/>
                </a:solidFill>
              </a:rPr>
              <a:t>sa participation au dispositif « Cordées de la réussite » </a:t>
            </a:r>
          </a:p>
          <a:p>
            <a:endParaRPr lang="fr-FR" sz="2000" dirty="0"/>
          </a:p>
          <a:p>
            <a:r>
              <a:rPr lang="fr-FR" sz="2000" b="1" dirty="0">
                <a:solidFill>
                  <a:srgbClr val="EC130E"/>
                </a:solidFill>
              </a:rPr>
              <a:t>&gt;</a:t>
            </a:r>
            <a:r>
              <a:rPr lang="fr-FR" sz="2000" dirty="0">
                <a:solidFill>
                  <a:srgbClr val="EC130E"/>
                </a:solidFill>
              </a:rPr>
              <a:t> </a:t>
            </a:r>
            <a:r>
              <a:rPr lang="fr-FR" sz="2000" dirty="0"/>
              <a:t>Un nombre de </a:t>
            </a:r>
            <a:r>
              <a:rPr lang="fr-FR" sz="2000" b="1" dirty="0">
                <a:solidFill>
                  <a:srgbClr val="F28E65"/>
                </a:solidFill>
              </a:rPr>
              <a:t>places en BTS est priorisé pour les bacheliers professionnels</a:t>
            </a:r>
            <a:endParaRPr lang="fr-FR" sz="2000" dirty="0"/>
          </a:p>
          <a:p>
            <a:pPr marL="0" lvl="2" indent="0">
              <a:buClr>
                <a:srgbClr val="FF0000"/>
              </a:buClr>
              <a:buNone/>
            </a:pPr>
            <a:r>
              <a:rPr lang="fr-FR" sz="2000" b="1" dirty="0">
                <a:solidFill>
                  <a:srgbClr val="EC130E"/>
                </a:solidFill>
              </a:rPr>
              <a:t>&gt;</a:t>
            </a:r>
            <a:r>
              <a:rPr lang="fr-FR" sz="2000" dirty="0">
                <a:solidFill>
                  <a:srgbClr val="EC130E"/>
                </a:solidFill>
              </a:rPr>
              <a:t> </a:t>
            </a:r>
            <a:r>
              <a:rPr lang="fr-FR" sz="2000" dirty="0">
                <a:solidFill>
                  <a:srgbClr val="0C5076"/>
                </a:solidFill>
              </a:rPr>
              <a:t>Un nombre de </a:t>
            </a:r>
            <a:r>
              <a:rPr lang="fr-FR" sz="2000" b="1" dirty="0">
                <a:solidFill>
                  <a:srgbClr val="F28E65"/>
                </a:solidFill>
              </a:rPr>
              <a:t>places en BUT est priorisé pour les bacheliers technologiques</a:t>
            </a:r>
          </a:p>
          <a:p>
            <a:pPr marL="180975" lvl="2">
              <a:buClr>
                <a:srgbClr val="FF0000"/>
              </a:buClr>
            </a:pPr>
            <a:endParaRPr lang="fr-FR" sz="2000" i="1" dirty="0"/>
          </a:p>
          <a:p>
            <a:endParaRPr lang="fr-FR" dirty="0"/>
          </a:p>
        </p:txBody>
      </p:sp>
      <p:sp>
        <p:nvSpPr>
          <p:cNvPr id="5" name="Espace réservé de la date 4"/>
          <p:cNvSpPr>
            <a:spLocks noGrp="1"/>
          </p:cNvSpPr>
          <p:nvPr>
            <p:ph type="dt" sz="half" idx="10"/>
          </p:nvPr>
        </p:nvSpPr>
        <p:spPr/>
        <p:txBody>
          <a:bodyPr/>
          <a:lstStyle/>
          <a:p>
            <a:pPr algn="r"/>
            <a:fld id="{06D85021-4B0F-4284-B7FE-CBAC1AD5F74C}" type="datetime1">
              <a:rPr lang="fr-FR" cap="all" smtClean="0"/>
              <a:t>07/12/2021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a:t>
            </a:fld>
            <a:endParaRPr lang="fr-FR" dirty="0"/>
          </a:p>
        </p:txBody>
      </p:sp>
      <p:sp>
        <p:nvSpPr>
          <p:cNvPr id="7" name="Titre 1"/>
          <p:cNvSpPr>
            <a:spLocks noGrp="1"/>
          </p:cNvSpPr>
          <p:nvPr>
            <p:ph type="title"/>
          </p:nvPr>
        </p:nvSpPr>
        <p:spPr>
          <a:xfrm>
            <a:off x="3275856" y="228813"/>
            <a:ext cx="5760640" cy="360040"/>
          </a:xfrm>
        </p:spPr>
        <p:txBody>
          <a:bodyPr/>
          <a:lstStyle/>
          <a:p>
            <a:r>
              <a:rPr lang="fr-FR" sz="2000" dirty="0"/>
              <a:t>Parcoursup au service de l’égalité des chances</a:t>
            </a:r>
            <a:br>
              <a:rPr lang="fr-FR" dirty="0"/>
            </a:br>
            <a:br>
              <a:rPr lang="fr-FR" dirty="0"/>
            </a:br>
            <a:br>
              <a:rPr lang="fr-FR" dirty="0"/>
            </a:br>
            <a:br>
              <a:rPr lang="fr-FR" dirty="0"/>
            </a:br>
            <a:br>
              <a:rPr lang="fr-FR" dirty="0"/>
            </a:br>
            <a:endParaRPr lang="fr-FR" dirty="0"/>
          </a:p>
        </p:txBody>
      </p:sp>
    </p:spTree>
    <p:extLst>
      <p:ext uri="{BB962C8B-B14F-4D97-AF65-F5344CB8AC3E}">
        <p14:creationId xmlns:p14="http://schemas.microsoft.com/office/powerpoint/2010/main" val="347597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07/12/2021</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07/12/2021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0032" y="195486"/>
            <a:ext cx="4104456" cy="336919"/>
          </a:xfrm>
        </p:spPr>
        <p:txBody>
          <a:bodyPr/>
          <a:lstStyle/>
          <a:p>
            <a:r>
              <a:rPr lang="fr-FR" sz="2000" dirty="0"/>
              <a:t>Préparer son projet d’orientation</a:t>
            </a:r>
          </a:p>
        </p:txBody>
      </p:sp>
      <p:sp>
        <p:nvSpPr>
          <p:cNvPr id="7" name="Espace réservé de la date 6"/>
          <p:cNvSpPr>
            <a:spLocks noGrp="1"/>
          </p:cNvSpPr>
          <p:nvPr>
            <p:ph type="dt" sz="half" idx="10"/>
          </p:nvPr>
        </p:nvSpPr>
        <p:spPr/>
        <p:txBody>
          <a:bodyPr/>
          <a:lstStyle/>
          <a:p>
            <a:pPr algn="r"/>
            <a:fld id="{D3C3A5ED-7BF4-4948-A6BE-81610357B299}" type="datetime1">
              <a:rPr lang="fr-FR" cap="all" smtClean="0"/>
              <a:t>07/12/2021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13" name="Image 12"/>
          <p:cNvPicPr>
            <a:picLocks noChangeAspect="1"/>
          </p:cNvPicPr>
          <p:nvPr/>
        </p:nvPicPr>
        <p:blipFill>
          <a:blip r:embed="rId2"/>
          <a:stretch>
            <a:fillRect/>
          </a:stretch>
        </p:blipFill>
        <p:spPr>
          <a:xfrm>
            <a:off x="4360503" y="1330411"/>
            <a:ext cx="4704791" cy="2088232"/>
          </a:xfrm>
          <a:prstGeom prst="rect">
            <a:avLst/>
          </a:prstGeom>
        </p:spPr>
      </p:pic>
      <p:sp>
        <p:nvSpPr>
          <p:cNvPr id="14" name="ZoneTexte 13"/>
          <p:cNvSpPr txBox="1"/>
          <p:nvPr/>
        </p:nvSpPr>
        <p:spPr>
          <a:xfrm>
            <a:off x="338049" y="3623262"/>
            <a:ext cx="4022454" cy="646331"/>
          </a:xfrm>
          <a:prstGeom prst="rect">
            <a:avLst/>
          </a:prstGeom>
          <a:noFill/>
        </p:spPr>
        <p:txBody>
          <a:bodyPr wrap="square" rtlCol="0">
            <a:spAutoFit/>
          </a:bodyPr>
          <a:lstStyle/>
          <a:p>
            <a:r>
              <a:rPr lang="fr-FR" b="1" dirty="0">
                <a:solidFill>
                  <a:srgbClr val="F28E65"/>
                </a:solidFill>
              </a:rPr>
              <a:t>Terminales2021-2022</a:t>
            </a:r>
            <a:r>
              <a:rPr lang="fr-FR" dirty="0">
                <a:solidFill>
                  <a:srgbClr val="0C5076"/>
                </a:solidFill>
              </a:rPr>
              <a:t>.fr : infos sur les filières, les formations, les métiers </a:t>
            </a:r>
          </a:p>
        </p:txBody>
      </p:sp>
      <p:sp>
        <p:nvSpPr>
          <p:cNvPr id="15" name="ZoneTexte 14"/>
          <p:cNvSpPr txBox="1"/>
          <p:nvPr/>
        </p:nvSpPr>
        <p:spPr>
          <a:xfrm flipH="1">
            <a:off x="4716016" y="3603946"/>
            <a:ext cx="4206286" cy="646331"/>
          </a:xfrm>
          <a:prstGeom prst="rect">
            <a:avLst/>
          </a:prstGeom>
          <a:noFill/>
        </p:spPr>
        <p:txBody>
          <a:bodyPr wrap="square" rtlCol="0">
            <a:spAutoFit/>
          </a:bodyPr>
          <a:lstStyle/>
          <a:p>
            <a:r>
              <a:rPr lang="fr-FR" b="1" dirty="0">
                <a:solidFill>
                  <a:srgbClr val="F28E65"/>
                </a:solidFill>
              </a:rPr>
              <a:t>Parcoursup.fr </a:t>
            </a:r>
            <a:r>
              <a:rPr lang="fr-FR" dirty="0">
                <a:solidFill>
                  <a:srgbClr val="0C5076"/>
                </a:solidFill>
              </a:rPr>
              <a:t>: une fiche de présentation pour chaque formation </a:t>
            </a:r>
          </a:p>
        </p:txBody>
      </p:sp>
      <p:pic>
        <p:nvPicPr>
          <p:cNvPr id="3" name="Image 2"/>
          <p:cNvPicPr>
            <a:picLocks noChangeAspect="1"/>
          </p:cNvPicPr>
          <p:nvPr/>
        </p:nvPicPr>
        <p:blipFill>
          <a:blip r:embed="rId3"/>
          <a:stretch>
            <a:fillRect/>
          </a:stretch>
        </p:blipFill>
        <p:spPr>
          <a:xfrm>
            <a:off x="467544" y="1004272"/>
            <a:ext cx="3491921" cy="2420327"/>
          </a:xfrm>
          <a:prstGeom prst="rect">
            <a:avLst/>
          </a:prstGeom>
        </p:spPr>
      </p:pic>
    </p:spTree>
    <p:extLst>
      <p:ext uri="{BB962C8B-B14F-4D97-AF65-F5344CB8AC3E}">
        <p14:creationId xmlns:p14="http://schemas.microsoft.com/office/powerpoint/2010/main" val="411235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2120" y="195486"/>
            <a:ext cx="3491880" cy="324136"/>
          </a:xfrm>
        </p:spPr>
        <p:txBody>
          <a:bodyPr/>
          <a:lstStyle/>
          <a:p>
            <a:r>
              <a:rPr lang="fr-FR" sz="2000" dirty="0"/>
              <a:t>Les formations disponibles </a:t>
            </a:r>
          </a:p>
        </p:txBody>
      </p:sp>
      <p:sp>
        <p:nvSpPr>
          <p:cNvPr id="7" name="Espace réservé de la date 6"/>
          <p:cNvSpPr>
            <a:spLocks noGrp="1"/>
          </p:cNvSpPr>
          <p:nvPr>
            <p:ph type="dt" sz="half" idx="10"/>
          </p:nvPr>
        </p:nvSpPr>
        <p:spPr/>
        <p:txBody>
          <a:bodyPr/>
          <a:lstStyle/>
          <a:p>
            <a:pPr algn="r"/>
            <a:fld id="{74A03300-A62F-4DF5-966E-3CB9D38AC02B}" type="datetime1">
              <a:rPr lang="fr-FR" cap="all" smtClean="0"/>
              <a:t>07/12/2021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9" name="Espace réservé du contenu 2"/>
          <p:cNvSpPr txBox="1">
            <a:spLocks/>
          </p:cNvSpPr>
          <p:nvPr/>
        </p:nvSpPr>
        <p:spPr bwMode="gray">
          <a:xfrm>
            <a:off x="251520" y="839513"/>
            <a:ext cx="8770570" cy="3932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rgbClr val="F28E65"/>
                </a:solidFill>
              </a:rPr>
              <a:t>Parmi les 19 500 formations dispensant de diplômes reconnus par l’Etat, y compris des formations en apprentissage, disponibles via le moteur de recherche de formation : </a:t>
            </a:r>
          </a:p>
          <a:p>
            <a:endParaRPr lang="fr-FR" sz="1400" b="1" dirty="0">
              <a:solidFill>
                <a:srgbClr val="F28E65"/>
              </a:solidFill>
            </a:endParaRPr>
          </a:p>
          <a:p>
            <a:pPr marL="171450" indent="-171450">
              <a:buFont typeface="Arial" pitchFamily="34" charset="0"/>
              <a:buChar char="•"/>
            </a:pPr>
            <a:r>
              <a:rPr lang="fr-FR" sz="1400" b="1" dirty="0">
                <a:solidFill>
                  <a:srgbClr val="F28E65"/>
                </a:solidFill>
              </a:rPr>
              <a:t>Des formations non sélectives </a:t>
            </a:r>
            <a:r>
              <a:rPr lang="fr-FR" sz="1400" dirty="0"/>
              <a:t>: les différentes licences (dont les licences « accès santé ») et les parcours d’accès aux études de santé (PASS)</a:t>
            </a:r>
          </a:p>
          <a:p>
            <a:pPr marL="171450" indent="-171450">
              <a:spcAft>
                <a:spcPts val="0"/>
              </a:spcAft>
              <a:buFont typeface="Arial" pitchFamily="34" charset="0"/>
              <a:buChar char="•"/>
            </a:pPr>
            <a:r>
              <a:rPr lang="fr-FR" sz="1400" b="1" dirty="0">
                <a:solidFill>
                  <a:srgbClr val="F28E65"/>
                </a:solidFill>
              </a:rPr>
              <a:t>Des formations sélectives </a:t>
            </a:r>
            <a:r>
              <a:rPr lang="fr-FR" sz="1400" b="1" dirty="0"/>
              <a:t>: </a:t>
            </a:r>
            <a:r>
              <a:rPr lang="fr-FR" sz="1400" dirty="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a:p>
          <a:p>
            <a:pPr marL="171450" indent="-171450">
              <a:buFont typeface="Arial" pitchFamily="34" charset="0"/>
              <a:buChar char="•"/>
            </a:pPr>
            <a:r>
              <a:rPr lang="fr-FR" sz="1400" b="1" dirty="0">
                <a:solidFill>
                  <a:srgbClr val="F28E65"/>
                </a:solidFill>
              </a:rPr>
              <a:t>Des informations  utiles à consulter sur la fiche formation </a:t>
            </a:r>
            <a:r>
              <a:rPr lang="fr-FR" sz="1400" dirty="0"/>
              <a:t>:  le statut de l’établissement (public/privé ) ; la nature de la formation (sélective /non sélective) ; les frais de scolarité ; les débouchés professionnels et possibilités de poursuite d’études    </a:t>
            </a:r>
          </a:p>
          <a:p>
            <a:endParaRPr lang="fr-FR" sz="1400" dirty="0"/>
          </a:p>
          <a:p>
            <a:r>
              <a:rPr lang="fr-FR" sz="1400" dirty="0"/>
              <a:t>Quelques rares formations privées ne sont pas présentes sur Parcoursup &gt; prendre contact avec les établissements </a:t>
            </a:r>
          </a:p>
          <a:p>
            <a:endParaRPr lang="fr-FR" sz="1400" dirty="0"/>
          </a:p>
          <a:p>
            <a:endParaRPr lang="fr-FR" sz="1200" dirty="0"/>
          </a:p>
          <a:p>
            <a:endParaRPr lang="fr-FR" sz="1100" dirty="0"/>
          </a:p>
        </p:txBody>
      </p:sp>
    </p:spTree>
    <p:extLst>
      <p:ext uri="{BB962C8B-B14F-4D97-AF65-F5344CB8AC3E}">
        <p14:creationId xmlns:p14="http://schemas.microsoft.com/office/powerpoint/2010/main" val="190016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07/12/2021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Titre 1"/>
          <p:cNvSpPr>
            <a:spLocks noGrp="1"/>
          </p:cNvSpPr>
          <p:nvPr>
            <p:ph type="title"/>
          </p:nvPr>
        </p:nvSpPr>
        <p:spPr>
          <a:xfrm>
            <a:off x="359998" y="930072"/>
            <a:ext cx="8424000" cy="591630"/>
          </a:xfrm>
        </p:spPr>
        <p:txBody>
          <a:bodyPr/>
          <a:lstStyle/>
          <a:p>
            <a:r>
              <a:rPr lang="fr-FR" sz="2400" dirty="0"/>
              <a:t>LE BON REFLEXE : S’INFORMER, SE RENSEIGNER</a:t>
            </a:r>
          </a:p>
        </p:txBody>
      </p:sp>
      <p:sp>
        <p:nvSpPr>
          <p:cNvPr id="11" name="ZoneTexte 10"/>
          <p:cNvSpPr txBox="1"/>
          <p:nvPr/>
        </p:nvSpPr>
        <p:spPr>
          <a:xfrm>
            <a:off x="359998" y="3939327"/>
            <a:ext cx="4139993" cy="646331"/>
          </a:xfrm>
          <a:prstGeom prst="rect">
            <a:avLst/>
          </a:prstGeom>
          <a:noFill/>
        </p:spPr>
        <p:txBody>
          <a:bodyPr wrap="square" rtlCol="0">
            <a:spAutoFit/>
          </a:bodyPr>
          <a:lstStyle/>
          <a:p>
            <a:r>
              <a:rPr lang="fr-FR" b="1" dirty="0">
                <a:solidFill>
                  <a:srgbClr val="F28E65"/>
                </a:solidFill>
              </a:rPr>
              <a:t>Live Parcoursup</a:t>
            </a:r>
            <a:r>
              <a:rPr lang="fr-FR" dirty="0">
                <a:solidFill>
                  <a:srgbClr val="0C5076"/>
                </a:solidFill>
              </a:rPr>
              <a:t> : Programme à retrouver sur Parcoursup.fr  </a:t>
            </a:r>
          </a:p>
        </p:txBody>
      </p:sp>
      <p:sp>
        <p:nvSpPr>
          <p:cNvPr id="2" name="ZoneTexte 1"/>
          <p:cNvSpPr txBox="1"/>
          <p:nvPr/>
        </p:nvSpPr>
        <p:spPr>
          <a:xfrm>
            <a:off x="4499991" y="1608454"/>
            <a:ext cx="4523454" cy="2893100"/>
          </a:xfrm>
          <a:prstGeom prst="rect">
            <a:avLst/>
          </a:prstGeom>
          <a:solidFill>
            <a:srgbClr val="0C5076"/>
          </a:solidFill>
          <a:ln w="28575">
            <a:solidFill>
              <a:schemeClr val="bg1"/>
            </a:solidFill>
          </a:ln>
        </p:spPr>
        <p:txBody>
          <a:bodyPr wrap="square" rtlCol="0">
            <a:spAutoFit/>
          </a:bodyPr>
          <a:lstStyle/>
          <a:p>
            <a:pPr lvl="0"/>
            <a:r>
              <a:rPr lang="fr-FR" sz="1600" b="1" dirty="0">
                <a:solidFill>
                  <a:srgbClr val="F28E65"/>
                </a:solidFill>
              </a:rPr>
              <a:t>Echanger avec des professionnels dans votre lycée</a:t>
            </a:r>
          </a:p>
          <a:p>
            <a:pPr marL="285750" lvl="0" indent="-285750">
              <a:buFont typeface="Arial" panose="020B0604020202020204" pitchFamily="34" charset="0"/>
              <a:buChar char="•"/>
            </a:pPr>
            <a:r>
              <a:rPr lang="fr-FR" sz="1400" dirty="0">
                <a:solidFill>
                  <a:schemeClr val="bg1"/>
                </a:solidFill>
              </a:rPr>
              <a:t>Votre professeur principal</a:t>
            </a:r>
          </a:p>
          <a:p>
            <a:pPr marL="285750" lvl="0" indent="-285750">
              <a:buFont typeface="Arial" panose="020B0604020202020204" pitchFamily="34" charset="0"/>
              <a:buChar char="•"/>
            </a:pPr>
            <a:r>
              <a:rPr lang="fr-FR" sz="1400" dirty="0">
                <a:solidFill>
                  <a:schemeClr val="bg1"/>
                </a:solidFill>
              </a:rPr>
              <a:t>Les Psy-En</a:t>
            </a:r>
          </a:p>
          <a:p>
            <a:pPr lvl="0"/>
            <a:r>
              <a:rPr lang="fr-FR" sz="1600" b="1" dirty="0">
                <a:solidFill>
                  <a:srgbClr val="F28E65"/>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400" dirty="0">
                <a:solidFill>
                  <a:schemeClr val="bg1"/>
                </a:solidFill>
              </a:rPr>
              <a:t>Responsables de formations et étudiants ambassadeurs</a:t>
            </a:r>
          </a:p>
          <a:p>
            <a:pPr marL="285750" lvl="0" indent="-285750">
              <a:buFont typeface="Arial" panose="020B0604020202020204" pitchFamily="34" charset="0"/>
              <a:buChar char="•"/>
            </a:pPr>
            <a:r>
              <a:rPr lang="fr-FR" sz="1400" dirty="0">
                <a:solidFill>
                  <a:schemeClr val="bg1"/>
                </a:solidFill>
              </a:rPr>
              <a:t>Lors des journées portes ouvertes et salons virtuels avec conférences thématiques</a:t>
            </a:r>
            <a:endParaRPr lang="fr-FR" sz="1400" b="1" dirty="0">
              <a:solidFill>
                <a:schemeClr val="bg1"/>
              </a:solidFill>
            </a:endParaRPr>
          </a:p>
          <a:p>
            <a:r>
              <a:rPr lang="fr-FR" sz="1500" b="1" dirty="0">
                <a:solidFill>
                  <a:srgbClr val="F28E65"/>
                </a:solidFill>
              </a:rPr>
              <a:t>Consulter les ressources en ligne de nos partenaires </a:t>
            </a:r>
          </a:p>
          <a:p>
            <a:r>
              <a:rPr lang="fr-FR" sz="1000" i="1" dirty="0">
                <a:solidFill>
                  <a:schemeClr val="bg1"/>
                </a:solidFill>
              </a:rPr>
              <a:t>(accessibles gratuitement depuis la page d’accueil Parcoursup)</a:t>
            </a:r>
          </a:p>
        </p:txBody>
      </p:sp>
      <p:pic>
        <p:nvPicPr>
          <p:cNvPr id="3" name="Image 2"/>
          <p:cNvPicPr>
            <a:picLocks noChangeAspect="1"/>
          </p:cNvPicPr>
          <p:nvPr/>
        </p:nvPicPr>
        <p:blipFill>
          <a:blip r:embed="rId2"/>
          <a:stretch>
            <a:fillRect/>
          </a:stretch>
        </p:blipFill>
        <p:spPr>
          <a:xfrm>
            <a:off x="251520" y="1533597"/>
            <a:ext cx="4136040" cy="2318978"/>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07/12/2021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2779</TotalTime>
  <Words>899</Words>
  <Application>Microsoft Macintosh PowerPoint</Application>
  <PresentationFormat>Affichage à l'écran (16:9)</PresentationFormat>
  <Paragraphs>96</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Lucida Grande</vt:lpstr>
      <vt:lpstr>Wingdings</vt:lpstr>
      <vt:lpstr>OPÉRATEURS</vt:lpstr>
      <vt:lpstr>w</vt:lpstr>
      <vt:lpstr>Les principes clés</vt:lpstr>
      <vt:lpstr>Parcoursup au service de l’égalité des chances     </vt:lpstr>
      <vt:lpstr>Présentation PowerPoint</vt:lpstr>
      <vt:lpstr>Présentation PowerPoint</vt:lpstr>
      <vt:lpstr>Préparer son projet d’orientation</vt:lpstr>
      <vt:lpstr>Les formations disponibles </vt:lpstr>
      <vt:lpstr>LE BON REFLEXE : S’INFORMER, SE RENSEIGNER</vt:lpstr>
      <vt:lpstr>Présentation PowerPoint</vt:lpstr>
      <vt:lpstr>Les principales règles à retenir </vt:lpstr>
      <vt:lpstr>Les éléments transmis à chaque formation demandée</vt:lpstr>
      <vt:lpstr>Présentation PowerPoint</vt:lpstr>
      <vt:lpstr>5 conseils pour bien aborder la procédure</vt:lpstr>
      <vt:lpstr>Pour suivre l’actualité de Parcoursup et recevoir des conseils </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Serge FAURE</cp:lastModifiedBy>
  <cp:revision>89</cp:revision>
  <dcterms:created xsi:type="dcterms:W3CDTF">2020-10-27T08:44:50Z</dcterms:created>
  <dcterms:modified xsi:type="dcterms:W3CDTF">2021-12-07T07:11:36Z</dcterms:modified>
</cp:coreProperties>
</file>